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9"/>
  </p:notesMasterIdLst>
  <p:sldIdLst>
    <p:sldId id="258" r:id="rId3"/>
    <p:sldId id="264" r:id="rId4"/>
    <p:sldId id="265" r:id="rId5"/>
    <p:sldId id="262" r:id="rId6"/>
    <p:sldId id="26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19CB8-DC9A-49B1-91B4-6C7197775831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86459-D66D-4107-94B1-41CB5F754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9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of essential classroom language – introduce pupils early to infinitive</a:t>
            </a:r>
            <a:r>
              <a:rPr lang="en-GB" baseline="0" dirty="0" smtClean="0"/>
              <a:t> verbs by miming and saying these 4 skills that pupils are going to use in their learning today (and in lots of future lessons).</a:t>
            </a:r>
          </a:p>
          <a:p>
            <a:r>
              <a:rPr lang="en-GB" baseline="0" dirty="0" smtClean="0"/>
              <a:t>Ensure pupils know what they mean, and what ‘nous </a:t>
            </a:r>
            <a:r>
              <a:rPr lang="en-GB" baseline="0" dirty="0" err="1" smtClean="0"/>
              <a:t>allons</a:t>
            </a:r>
            <a:r>
              <a:rPr lang="en-GB" baseline="0" dirty="0" smtClean="0"/>
              <a:t>’ means.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6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the five vowel phonics + gestures and then introduce the new seven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dipthongs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Most of these have a number that also rhymes / has the same </a:t>
            </a:r>
            <a:r>
              <a:rPr lang="en-GB" baseline="0" dirty="0" err="1" smtClean="0"/>
              <a:t>dipthongs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8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4 have the same sound:</a:t>
            </a:r>
          </a:p>
          <a:p>
            <a:r>
              <a:rPr lang="en-GB" dirty="0" smtClean="0"/>
              <a:t>é/</a:t>
            </a:r>
            <a:r>
              <a:rPr lang="en-GB" dirty="0" err="1" smtClean="0"/>
              <a:t>er</a:t>
            </a:r>
            <a:r>
              <a:rPr lang="en-GB" dirty="0" smtClean="0"/>
              <a:t>/</a:t>
            </a:r>
            <a:r>
              <a:rPr lang="en-GB" dirty="0" err="1" smtClean="0"/>
              <a:t>ez</a:t>
            </a:r>
            <a:r>
              <a:rPr lang="en-GB" dirty="0" smtClean="0"/>
              <a:t>/et</a:t>
            </a:r>
            <a:br>
              <a:rPr lang="en-GB" dirty="0" smtClean="0"/>
            </a:br>
            <a:r>
              <a:rPr lang="en-GB" dirty="0" smtClean="0"/>
              <a:t>Second 4 have the same sound</a:t>
            </a:r>
          </a:p>
          <a:p>
            <a:r>
              <a:rPr lang="en-GB" dirty="0" smtClean="0"/>
              <a:t>è/ê/</a:t>
            </a:r>
            <a:r>
              <a:rPr lang="en-GB" dirty="0" err="1" smtClean="0"/>
              <a:t>ai</a:t>
            </a:r>
            <a:r>
              <a:rPr lang="en-GB" dirty="0" smtClean="0"/>
              <a:t>/</a:t>
            </a:r>
            <a:r>
              <a:rPr lang="en-GB" dirty="0" err="1" smtClean="0"/>
              <a:t>ei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ch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en</a:t>
            </a:r>
            <a:r>
              <a:rPr lang="en-GB" dirty="0" smtClean="0"/>
              <a:t>/an/</a:t>
            </a:r>
            <a:r>
              <a:rPr lang="en-GB" dirty="0" err="1" smtClean="0"/>
              <a:t>em</a:t>
            </a:r>
            <a:r>
              <a:rPr lang="en-GB" dirty="0" smtClean="0"/>
              <a:t>/am</a:t>
            </a:r>
          </a:p>
          <a:p>
            <a:r>
              <a:rPr lang="en-GB" dirty="0" smtClean="0"/>
              <a:t>un</a:t>
            </a:r>
          </a:p>
          <a:p>
            <a:endParaRPr lang="en-GB" dirty="0" smtClean="0"/>
          </a:p>
          <a:p>
            <a:r>
              <a:rPr lang="en-GB" dirty="0" smtClean="0"/>
              <a:t>Gestures</a:t>
            </a:r>
            <a:r>
              <a:rPr lang="en-GB" baseline="0" dirty="0" smtClean="0"/>
              <a:t> – obviously do any appropriate gestures but these are the ones that occur to me!</a:t>
            </a:r>
            <a:br>
              <a:rPr lang="en-GB" baseline="0" dirty="0" smtClean="0"/>
            </a:br>
            <a:r>
              <a:rPr lang="en-GB" baseline="0" dirty="0" smtClean="0"/>
              <a:t>le </a:t>
            </a:r>
            <a:r>
              <a:rPr lang="en-GB" baseline="0" dirty="0" err="1" smtClean="0"/>
              <a:t>bébé</a:t>
            </a:r>
            <a:r>
              <a:rPr lang="en-GB" baseline="0" dirty="0" smtClean="0"/>
              <a:t> – rocking an imaginary baby 3 times for le – </a:t>
            </a:r>
            <a:r>
              <a:rPr lang="en-GB" baseline="0" dirty="0" err="1" smtClean="0"/>
              <a:t>bé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bé</a:t>
            </a:r>
            <a:endParaRPr lang="en-GB" baseline="0" dirty="0" smtClean="0"/>
          </a:p>
          <a:p>
            <a:r>
              <a:rPr lang="en-GB" baseline="0" dirty="0" err="1" smtClean="0"/>
              <a:t>penser</a:t>
            </a:r>
            <a:r>
              <a:rPr lang="en-GB" baseline="0" dirty="0" smtClean="0"/>
              <a:t> – hold chin and look puzzled</a:t>
            </a:r>
          </a:p>
          <a:p>
            <a:r>
              <a:rPr lang="en-GB" baseline="0" dirty="0" err="1" smtClean="0"/>
              <a:t>dessinez</a:t>
            </a:r>
            <a:r>
              <a:rPr lang="en-GB" baseline="0" dirty="0" smtClean="0"/>
              <a:t> – same gesture as in the classroom instructions less – hold imaginary pencil and sketch in the air</a:t>
            </a:r>
          </a:p>
          <a:p>
            <a:r>
              <a:rPr lang="en-GB" baseline="0" dirty="0" smtClean="0"/>
              <a:t>et – put first fingers of both hands together to make a plus sign</a:t>
            </a:r>
          </a:p>
          <a:p>
            <a:r>
              <a:rPr lang="en-GB" baseline="0" dirty="0" smtClean="0"/>
              <a:t>la </a:t>
            </a:r>
            <a:r>
              <a:rPr lang="en-GB" baseline="0" dirty="0" err="1" smtClean="0"/>
              <a:t>regle</a:t>
            </a:r>
            <a:r>
              <a:rPr lang="en-GB" baseline="0" dirty="0" smtClean="0"/>
              <a:t> – trace a ruler shape in the air using both hands (starting with fingers together in the middle and drawing away)</a:t>
            </a:r>
          </a:p>
          <a:p>
            <a:r>
              <a:rPr lang="en-GB" baseline="0" dirty="0" smtClean="0"/>
              <a:t>la fete – circle right arm above head twice as you say la fete – to denote excitement / celebration</a:t>
            </a:r>
          </a:p>
          <a:p>
            <a:r>
              <a:rPr lang="en-GB" baseline="0" dirty="0" smtClean="0"/>
              <a:t>le </a:t>
            </a:r>
            <a:r>
              <a:rPr lang="en-GB" baseline="0" dirty="0" err="1" smtClean="0"/>
              <a:t>lait</a:t>
            </a:r>
            <a:r>
              <a:rPr lang="en-GB" baseline="0" dirty="0" smtClean="0"/>
              <a:t> – hold hands in front in position as for milking a cow and pull down right hand on ‘le’ and left hand on ‘</a:t>
            </a:r>
            <a:r>
              <a:rPr lang="en-GB" baseline="0" dirty="0" err="1" smtClean="0"/>
              <a:t>lait</a:t>
            </a:r>
            <a:r>
              <a:rPr lang="en-GB" baseline="0" dirty="0" smtClean="0"/>
              <a:t>’</a:t>
            </a:r>
          </a:p>
          <a:p>
            <a:r>
              <a:rPr lang="en-GB" baseline="0" dirty="0" err="1" smtClean="0"/>
              <a:t>treize</a:t>
            </a:r>
            <a:r>
              <a:rPr lang="en-GB" baseline="0" dirty="0" smtClean="0"/>
              <a:t> – flash up both hands together to show 10 and then 3 fingers of right hand only to give the extra 3</a:t>
            </a:r>
          </a:p>
          <a:p>
            <a:r>
              <a:rPr lang="en-GB" baseline="0" dirty="0" smtClean="0"/>
              <a:t>le chat – both hands either side of mouth and draw them away to show whiskers</a:t>
            </a:r>
          </a:p>
          <a:p>
            <a:r>
              <a:rPr lang="en-GB" baseline="0" dirty="0" smtClean="0"/>
              <a:t>le </a:t>
            </a:r>
            <a:r>
              <a:rPr lang="en-GB" baseline="0" dirty="0" err="1" smtClean="0"/>
              <a:t>thé</a:t>
            </a:r>
            <a:r>
              <a:rPr lang="en-GB" baseline="0" dirty="0" smtClean="0"/>
              <a:t> – make saucer with left hand and lift right hand from left palm towards mouth to gesture drinking</a:t>
            </a:r>
          </a:p>
          <a:p>
            <a:r>
              <a:rPr lang="en-GB" baseline="0" dirty="0" err="1" smtClean="0"/>
              <a:t>l’enfant</a:t>
            </a:r>
            <a:r>
              <a:rPr lang="en-GB" baseline="0" dirty="0" smtClean="0"/>
              <a:t> – children pat own head as they are children</a:t>
            </a:r>
          </a:p>
          <a:p>
            <a:r>
              <a:rPr lang="en-GB" baseline="0" dirty="0" err="1" smtClean="0"/>
              <a:t>lundi</a:t>
            </a:r>
            <a:r>
              <a:rPr lang="en-GB" baseline="0" dirty="0" smtClean="0"/>
              <a:t> – (first establish what 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 means as this is new vocabulary) – then do sign language for ‘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’ which is to make ‘L’ shape with left hand and use right hand to trace the ‘L’ from top to bottom as you say ‘</a:t>
            </a:r>
            <a:r>
              <a:rPr lang="en-GB" baseline="0" dirty="0" err="1" smtClean="0"/>
              <a:t>lundi</a:t>
            </a:r>
            <a:r>
              <a:rPr lang="en-GB" baseline="0" dirty="0" smtClean="0"/>
              <a:t>’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aseline="0" dirty="0" smtClean="0"/>
              <a:t>The audio is heard as the text &amp; picture for each appear on each click.</a:t>
            </a:r>
          </a:p>
          <a:p>
            <a:r>
              <a:rPr lang="en-GB" baseline="0" dirty="0" smtClean="0"/>
              <a:t>You can also re-click on any word afterwards to hear the audio again.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Remaining sounds…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</a:t>
            </a:r>
          </a:p>
          <a:p>
            <a:r>
              <a:rPr lang="en-GB" dirty="0" err="1" smtClean="0"/>
              <a:t>qu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j/</a:t>
            </a:r>
            <a:r>
              <a:rPr lang="en-GB" dirty="0" err="1" smtClean="0"/>
              <a:t>ge</a:t>
            </a:r>
            <a:r>
              <a:rPr lang="en-GB" dirty="0" smtClean="0"/>
              <a:t>/</a:t>
            </a:r>
            <a:r>
              <a:rPr lang="en-GB" dirty="0" err="1" smtClean="0"/>
              <a:t>gi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gn</a:t>
            </a:r>
            <a:endParaRPr lang="en-GB" dirty="0" smtClean="0"/>
          </a:p>
          <a:p>
            <a:r>
              <a:rPr lang="en-GB" dirty="0" err="1" smtClean="0"/>
              <a:t>ille</a:t>
            </a:r>
            <a:endParaRPr lang="en-GB" dirty="0" smtClean="0"/>
          </a:p>
          <a:p>
            <a:r>
              <a:rPr lang="en-GB" dirty="0" err="1" smtClean="0"/>
              <a:t>eil</a:t>
            </a:r>
            <a:r>
              <a:rPr lang="en-GB" dirty="0" smtClean="0"/>
              <a:t>/</a:t>
            </a:r>
            <a:r>
              <a:rPr lang="en-GB" dirty="0" err="1" smtClean="0"/>
              <a:t>eille</a:t>
            </a:r>
            <a:endParaRPr lang="en-GB" dirty="0" smtClean="0"/>
          </a:p>
          <a:p>
            <a:r>
              <a:rPr lang="en-GB" dirty="0" smtClean="0"/>
              <a:t>ail/</a:t>
            </a:r>
            <a:r>
              <a:rPr lang="en-GB" dirty="0" err="1" smtClean="0"/>
              <a:t>aille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0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6A223-248C-478A-9E03-6B8E50A0DE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069D-7699-4DA6-ADAF-C05010187A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1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C54F-4FEA-42AB-8BAA-A663251491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8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9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0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7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00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9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5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7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84D-1839-42CE-97B1-A82AFE4435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4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48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1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E0F3-8B88-4C0C-AD6E-35876283C9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2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A1E3-2F6B-4FDE-A9F2-11363C0357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5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05E-D6B4-4FF1-B741-F05BED84EB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29AA-16A0-4552-9A86-FE7D1B0B3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49EF-6E15-4C71-B721-CBF36D40F2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EC44-66D2-44EB-B021-07BFD94E88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2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9F31-DD06-420A-BFCB-3815AAC5B9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4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5249B-9FC6-48A1-87FF-09B4A419C3A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8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9FCA-B8BB-4253-AA62-136920F6B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F6CC3-D52C-44B3-8951-F6C76387048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8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10.jpg"/><Relationship Id="rId3" Type="http://schemas.openxmlformats.org/officeDocument/2006/relationships/audio" Target="../media/audio1.wav"/><Relationship Id="rId21" Type="http://schemas.openxmlformats.org/officeDocument/2006/relationships/image" Target="../media/image13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9.jpe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audio" Target="../media/audio8.wav"/><Relationship Id="rId19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2.wav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audio" Target="../media/audio12.wav"/><Relationship Id="rId21" Type="http://schemas.openxmlformats.org/officeDocument/2006/relationships/image" Target="../media/image23.gif"/><Relationship Id="rId7" Type="http://schemas.openxmlformats.org/officeDocument/2006/relationships/audio" Target="../media/audio16.wav"/><Relationship Id="rId12" Type="http://schemas.openxmlformats.org/officeDocument/2006/relationships/audio" Target="../media/audio21.wav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5.wav"/><Relationship Id="rId11" Type="http://schemas.openxmlformats.org/officeDocument/2006/relationships/audio" Target="../media/audio20.wav"/><Relationship Id="rId24" Type="http://schemas.openxmlformats.org/officeDocument/2006/relationships/image" Target="../media/image26.png"/><Relationship Id="rId5" Type="http://schemas.openxmlformats.org/officeDocument/2006/relationships/audio" Target="../media/audio14.wav"/><Relationship Id="rId15" Type="http://schemas.openxmlformats.org/officeDocument/2006/relationships/image" Target="../media/image3.png"/><Relationship Id="rId23" Type="http://schemas.openxmlformats.org/officeDocument/2006/relationships/image" Target="../media/image25.png"/><Relationship Id="rId10" Type="http://schemas.openxmlformats.org/officeDocument/2006/relationships/audio" Target="../media/audio19.wav"/><Relationship Id="rId19" Type="http://schemas.openxmlformats.org/officeDocument/2006/relationships/image" Target="../media/image21.png"/><Relationship Id="rId4" Type="http://schemas.openxmlformats.org/officeDocument/2006/relationships/audio" Target="../media/audio13.wav"/><Relationship Id="rId9" Type="http://schemas.openxmlformats.org/officeDocument/2006/relationships/audio" Target="../media/audio18.wav"/><Relationship Id="rId14" Type="http://schemas.openxmlformats.org/officeDocument/2006/relationships/audio" Target="../media/audio23.wav"/><Relationship Id="rId22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13" Type="http://schemas.openxmlformats.org/officeDocument/2006/relationships/image" Target="../media/image32.png"/><Relationship Id="rId3" Type="http://schemas.openxmlformats.org/officeDocument/2006/relationships/audio" Target="../media/audio25.wav"/><Relationship Id="rId7" Type="http://schemas.openxmlformats.org/officeDocument/2006/relationships/audio" Target="../media/audio29.wav"/><Relationship Id="rId12" Type="http://schemas.openxmlformats.org/officeDocument/2006/relationships/image" Target="../media/image31.png"/><Relationship Id="rId17" Type="http://schemas.openxmlformats.org/officeDocument/2006/relationships/image" Target="../media/image36.jpg"/><Relationship Id="rId2" Type="http://schemas.openxmlformats.org/officeDocument/2006/relationships/audio" Target="../media/audio24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8.wav"/><Relationship Id="rId11" Type="http://schemas.openxmlformats.org/officeDocument/2006/relationships/image" Target="../media/image30.png"/><Relationship Id="rId5" Type="http://schemas.openxmlformats.org/officeDocument/2006/relationships/audio" Target="../media/audio27.wav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audio" Target="../media/audio26.wav"/><Relationship Id="rId9" Type="http://schemas.openxmlformats.org/officeDocument/2006/relationships/audio" Target="../media/audio31.wav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187134"/>
            <a:ext cx="7772400" cy="1143000"/>
          </a:xfrm>
        </p:spPr>
        <p:txBody>
          <a:bodyPr/>
          <a:lstStyle/>
          <a:p>
            <a:pPr algn="l"/>
            <a:r>
              <a:rPr lang="en-GB" sz="4800" dirty="0" err="1" smtClean="0">
                <a:latin typeface="Tw Cen MT" panose="020B0602020104020603" pitchFamily="34" charset="0"/>
              </a:rPr>
              <a:t>Aujourd’hui</a:t>
            </a:r>
            <a:r>
              <a:rPr lang="en-GB" sz="4800" dirty="0" smtClean="0">
                <a:latin typeface="Tw Cen MT" panose="020B0602020104020603" pitchFamily="34" charset="0"/>
              </a:rPr>
              <a:t> nous </a:t>
            </a:r>
            <a:r>
              <a:rPr lang="en-GB" sz="4800" dirty="0" err="1" smtClean="0">
                <a:latin typeface="Tw Cen MT" panose="020B0602020104020603" pitchFamily="34" charset="0"/>
              </a:rPr>
              <a:t>allons</a:t>
            </a:r>
            <a:r>
              <a:rPr lang="en-GB" sz="4800" dirty="0" smtClean="0">
                <a:latin typeface="Tw Cen MT" panose="020B0602020104020603" pitchFamily="34" charset="0"/>
              </a:rPr>
              <a:t>…</a:t>
            </a:r>
            <a:endParaRPr lang="en-US" sz="4800" dirty="0" smtClean="0">
              <a:latin typeface="Tw Cen MT" panose="020B0602020104020603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-293062" y="2232111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r_ _ _ _ _</a:t>
            </a:r>
            <a:r>
              <a:rPr lang="en-GB" sz="4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79" name="TextBox 24"/>
          <p:cNvSpPr txBox="1">
            <a:spLocks noChangeArrowheads="1"/>
          </p:cNvSpPr>
          <p:nvPr/>
        </p:nvSpPr>
        <p:spPr bwMode="auto">
          <a:xfrm>
            <a:off x="2992666" y="2264719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é_ _ _ _</a:t>
            </a:r>
            <a:r>
              <a:rPr lang="en-GB" sz="4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-576282" y="4594351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4" name="TextBox 27"/>
          <p:cNvSpPr txBox="1">
            <a:spLocks noChangeArrowheads="1"/>
          </p:cNvSpPr>
          <p:nvPr/>
        </p:nvSpPr>
        <p:spPr bwMode="auto">
          <a:xfrm>
            <a:off x="2513953" y="4546704"/>
            <a:ext cx="4312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6" y="1042079"/>
            <a:ext cx="1543433" cy="2170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608" y="980302"/>
            <a:ext cx="1484704" cy="2293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58" y="3420576"/>
            <a:ext cx="1686710" cy="146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8791" y="3358671"/>
            <a:ext cx="1034521" cy="125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09" y="3118687"/>
            <a:ext cx="1136660" cy="1475664"/>
          </a:xfrm>
          <a:prstGeom prst="rect">
            <a:avLst/>
          </a:prstGeom>
        </p:spPr>
      </p:pic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666700" y="4616695"/>
            <a:ext cx="4312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faire </a:t>
            </a:r>
            <a:b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des </a:t>
            </a:r>
            <a:r>
              <a:rPr lang="en-GB" sz="4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gestes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37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2323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4609662" y="690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6875623" y="6906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37662" y="232212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602693" y="2347375"/>
            <a:ext cx="1318895" cy="8313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(e)au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2323661" y="2307052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6951775" y="229574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7662" y="461842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2302477" y="4642468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4605181" y="460353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7" name="Picture 16">
            <a:hlinkClick r:id="" action="ppaction://noaction">
              <a:snd r:embed="rId3" name="1.3_la_banane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" y="552239"/>
            <a:ext cx="1997110" cy="1181625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4" name="1.4_le_cheval.wav"/>
            </a:hlinkClick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46" y="478326"/>
            <a:ext cx="1656184" cy="1305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75" y="168634"/>
            <a:ext cx="999609" cy="960860"/>
          </a:xfrm>
          <a:prstGeom prst="rect">
            <a:avLst/>
          </a:prstGeom>
        </p:spPr>
      </p:pic>
      <p:pic>
        <p:nvPicPr>
          <p:cNvPr id="22" name="Picture 7" descr="cosmos">
            <a:hlinkClick r:id="" action="ppaction://noaction">
              <a:snd r:embed="rId7" name="1.7_l'univer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" y="2734454"/>
            <a:ext cx="1997110" cy="130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6942981" y="4013769"/>
            <a:ext cx="2195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oi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sson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4336461" y="4011247"/>
            <a:ext cx="272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les cis</a:t>
            </a:r>
            <a:r>
              <a:rPr lang="en-GB" sz="3600" b="1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x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2190793" y="3991890"/>
            <a:ext cx="24899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j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-vidéo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-24046" y="6323175"/>
            <a:ext cx="2195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791436" y="6312932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on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hlinkClick r:id="" action="ppaction://noaction">
              <a:snd r:embed="rId12" name="4.3_pont.wav"/>
            </a:hlinkClick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24" y="4859936"/>
            <a:ext cx="1809002" cy="1692041"/>
          </a:xfrm>
          <a:prstGeom prst="rect">
            <a:avLst/>
          </a:prstGeom>
        </p:spPr>
      </p:pic>
      <p:pic>
        <p:nvPicPr>
          <p:cNvPr id="38" name="Picture 37">
            <a:hlinkClick r:id="" action="ppaction://noaction">
              <a:snd r:embed="rId13" name="4.3_lapin.wav"/>
            </a:hlinkClick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6" y="4700440"/>
            <a:ext cx="1233922" cy="1729229"/>
          </a:xfrm>
          <a:prstGeom prst="rect">
            <a:avLst/>
          </a:prstGeom>
        </p:spPr>
      </p:pic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4165043" y="6310035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lap</a:t>
            </a:r>
            <a:r>
              <a:rPr lang="en-GB" sz="36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</a:t>
            </a:r>
            <a:endParaRPr lang="en-GB" sz="36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-102303" y="1702720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ne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190793" y="1673270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ch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val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566899" y="1696363"/>
            <a:ext cx="23985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GB" sz="40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</a:t>
            </a:r>
            <a:r>
              <a:rPr lang="en-GB" sz="40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endParaRPr lang="en-US" sz="4000" b="1" u="sng" dirty="0">
              <a:solidFill>
                <a:srgbClr val="FF33CC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670892" y="1693845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la 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9176" y="3972094"/>
            <a:ext cx="2092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nivers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pic>
        <p:nvPicPr>
          <p:cNvPr id="45" name="Picture 44">
            <a:hlinkClick r:id="" action="ppaction://noaction">
              <a:snd r:embed="rId8" name="4.3_jeu_video.wav"/>
            </a:hlinkClick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113" y="2284916"/>
            <a:ext cx="1052909" cy="19864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782" y="2869966"/>
            <a:ext cx="2272652" cy="12663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677" y="2603670"/>
            <a:ext cx="1589229" cy="1677898"/>
          </a:xfrm>
          <a:prstGeom prst="rect">
            <a:avLst/>
          </a:prstGeom>
        </p:spPr>
      </p:pic>
      <p:pic>
        <p:nvPicPr>
          <p:cNvPr id="48" name="Picture 47">
            <a:hlinkClick r:id="" action="ppaction://noaction">
              <a:snd r:embed="rId11" name="4.3_poule.wav"/>
            </a:hlinkClick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090" y="4795930"/>
            <a:ext cx="1193809" cy="1732321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>
              <a:snd r:embed="rId5" name="1.5_midi.wav"/>
            </a:hlinkClick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57" y="799930"/>
            <a:ext cx="979666" cy="986218"/>
          </a:xfrm>
          <a:prstGeom prst="rect">
            <a:avLst/>
          </a:prstGeom>
        </p:spPr>
      </p:pic>
      <p:pic>
        <p:nvPicPr>
          <p:cNvPr id="49" name="Picture 48">
            <a:hlinkClick r:id="" action="ppaction://noaction">
              <a:snd r:embed="rId6" name="1.6_la_moto.wav"/>
            </a:hlinkClick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95" y="486787"/>
            <a:ext cx="1539778" cy="12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3_la_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4_le_chev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5_mi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6_la_m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7_l'univ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.3_jeu_vid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es cise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e pois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4.3_po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4.3_po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4.3_lap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32" grpId="0"/>
      <p:bldP spid="36" grpId="0"/>
      <p:bldP spid="39" grpId="0"/>
      <p:bldP spid="40" grpId="0" autoUpdateAnimBg="0"/>
      <p:bldP spid="41" grpId="0" autoUpdateAnimBg="0"/>
      <p:bldP spid="42" grpId="0"/>
      <p:bldP spid="43" grpId="0" autoUpdateAnimBg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247"/>
                <a:gridCol w="2276585"/>
                <a:gridCol w="2276585"/>
                <a:gridCol w="2276585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379" y="653448"/>
            <a:ext cx="1686710" cy="1464462"/>
          </a:xfrm>
          <a:prstGeom prst="rect">
            <a:avLst/>
          </a:prstGeom>
        </p:spPr>
      </p:pic>
      <p:sp>
        <p:nvSpPr>
          <p:cNvPr id="4" name="Text Box 36">
            <a:hlinkClick r:id="" action="ppaction://noaction">
              <a:snd r:embed="rId3" name="7.2_le_bebe.wav"/>
            </a:hlinkClick>
          </p:cNvPr>
          <p:cNvSpPr txBox="1">
            <a:spLocks noChangeArrowheads="1"/>
          </p:cNvSpPr>
          <p:nvPr/>
        </p:nvSpPr>
        <p:spPr bwMode="auto">
          <a:xfrm>
            <a:off x="-244108" y="1625786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b</a:t>
            </a:r>
            <a:r>
              <a:rPr lang="en-GB" sz="40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  <a:r>
              <a:rPr lang="en-GB" sz="40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82732" y="7071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é</a:t>
            </a:r>
            <a:endParaRPr lang="en-GB" sz="4000" b="1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6" y="15014"/>
            <a:ext cx="1282799" cy="1757915"/>
          </a:xfrm>
          <a:prstGeom prst="rect">
            <a:avLst/>
          </a:prstGeom>
        </p:spPr>
      </p:pic>
      <p:sp>
        <p:nvSpPr>
          <p:cNvPr id="8" name="Text Box 36">
            <a:hlinkClick r:id="" action="ppaction://noaction">
              <a:snd r:embed="rId5" name="6.4.9_dessinez.wav"/>
            </a:hlinkClick>
          </p:cNvPr>
          <p:cNvSpPr txBox="1">
            <a:spLocks noChangeArrowheads="1"/>
          </p:cNvSpPr>
          <p:nvPr/>
        </p:nvSpPr>
        <p:spPr bwMode="auto">
          <a:xfrm>
            <a:off x="4578447" y="1710108"/>
            <a:ext cx="2195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dessin</a:t>
            </a:r>
            <a:r>
              <a:rPr lang="en-GB" sz="36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ez</a:t>
            </a:r>
            <a:endParaRPr lang="en-GB" sz="36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703011" y="42278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ez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 Box 36">
            <a:hlinkClick r:id="" action="ppaction://noaction">
              <a:snd r:embed="rId4" name="7.2_penser.wav"/>
            </a:hlinkClick>
          </p:cNvPr>
          <p:cNvSpPr txBox="1">
            <a:spLocks noChangeArrowheads="1"/>
          </p:cNvSpPr>
          <p:nvPr/>
        </p:nvSpPr>
        <p:spPr bwMode="auto">
          <a:xfrm>
            <a:off x="2287969" y="1637957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pens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er</a:t>
            </a:r>
            <a:endParaRPr lang="en-GB" sz="40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2375312" y="50414"/>
            <a:ext cx="742594" cy="6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er</a:t>
            </a:r>
          </a:p>
        </p:txBody>
      </p: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5152057" y="685961"/>
            <a:ext cx="1600200" cy="1335088"/>
            <a:chOff x="5855786" y="4829736"/>
            <a:chExt cx="1600123" cy="1334143"/>
          </a:xfrm>
        </p:grpSpPr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6972083" y="50414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et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Text Box 36">
            <a:hlinkClick r:id="" action="ppaction://noaction">
              <a:snd r:embed="rId6" name="7.2_et.wav"/>
            </a:hlinkClick>
          </p:cNvPr>
          <p:cNvSpPr txBox="1">
            <a:spLocks noChangeArrowheads="1"/>
          </p:cNvSpPr>
          <p:nvPr/>
        </p:nvSpPr>
        <p:spPr bwMode="auto">
          <a:xfrm>
            <a:off x="6884384" y="1647641"/>
            <a:ext cx="1117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</a:t>
            </a:r>
            <a:endParaRPr lang="en-GB" sz="40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67" y="218946"/>
            <a:ext cx="1457890" cy="1853514"/>
          </a:xfrm>
          <a:prstGeom prst="rect">
            <a:avLst/>
          </a:prstGeom>
        </p:spPr>
      </p:pic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38103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è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320361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ê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652842" y="231652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6918485" y="233367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38103" y="459583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ch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2341290" y="459583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644477" y="4595836"/>
            <a:ext cx="1484474" cy="6928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en</a:t>
            </a: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/an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918485" y="459583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2182">
            <a:off x="-103193" y="2714893"/>
            <a:ext cx="2444444" cy="1169259"/>
          </a:xfrm>
          <a:prstGeom prst="rect">
            <a:avLst/>
          </a:prstGeom>
        </p:spPr>
      </p:pic>
      <p:sp>
        <p:nvSpPr>
          <p:cNvPr id="31" name="Text Box 36">
            <a:hlinkClick r:id="" action="ppaction://noaction">
              <a:snd r:embed="rId7" name="7.2_la_regle.wav"/>
            </a:hlinkClick>
          </p:cNvPr>
          <p:cNvSpPr txBox="1">
            <a:spLocks noChangeArrowheads="1"/>
          </p:cNvSpPr>
          <p:nvPr/>
        </p:nvSpPr>
        <p:spPr bwMode="auto">
          <a:xfrm>
            <a:off x="-15985" y="398460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4000" b="1" i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è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gle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57" y="2801957"/>
            <a:ext cx="1767882" cy="1308233"/>
          </a:xfrm>
          <a:prstGeom prst="rect">
            <a:avLst/>
          </a:prstGeom>
        </p:spPr>
      </p:pic>
      <p:sp>
        <p:nvSpPr>
          <p:cNvPr id="33" name="Text Box 36">
            <a:hlinkClick r:id="" action="ppaction://noaction">
              <a:snd r:embed="rId8" name="7.2_la_fete.wav"/>
            </a:hlinkClick>
          </p:cNvPr>
          <p:cNvSpPr txBox="1">
            <a:spLocks noChangeArrowheads="1"/>
          </p:cNvSpPr>
          <p:nvPr/>
        </p:nvSpPr>
        <p:spPr bwMode="auto">
          <a:xfrm>
            <a:off x="2287969" y="4005467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f</a:t>
            </a:r>
            <a:r>
              <a:rPr lang="en-GB" sz="4000" b="1" i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ê</a:t>
            </a:r>
            <a:r>
              <a:rPr lang="en-GB" sz="40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36">
            <a:hlinkClick r:id="" action="ppaction://noaction">
              <a:snd r:embed="rId9" name="7.2_le_lait.wav"/>
            </a:hlinkClick>
          </p:cNvPr>
          <p:cNvSpPr txBox="1">
            <a:spLocks noChangeArrowheads="1"/>
          </p:cNvSpPr>
          <p:nvPr/>
        </p:nvSpPr>
        <p:spPr bwMode="auto">
          <a:xfrm>
            <a:off x="4617952" y="3958044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27" y="2439205"/>
            <a:ext cx="1782294" cy="1782294"/>
          </a:xfrm>
          <a:prstGeom prst="rect">
            <a:avLst/>
          </a:prstGeom>
        </p:spPr>
      </p:pic>
      <p:sp>
        <p:nvSpPr>
          <p:cNvPr id="36" name="Text Box 36">
            <a:hlinkClick r:id="" action="ppaction://noaction">
              <a:snd r:embed="rId10" name="7.2_treize.wav"/>
            </a:hlinkClick>
          </p:cNvPr>
          <p:cNvSpPr txBox="1">
            <a:spLocks noChangeArrowheads="1"/>
          </p:cNvSpPr>
          <p:nvPr/>
        </p:nvSpPr>
        <p:spPr bwMode="auto">
          <a:xfrm>
            <a:off x="6878186" y="3914485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tr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ei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ze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8" y="4661341"/>
            <a:ext cx="1600416" cy="1818654"/>
          </a:xfrm>
          <a:prstGeom prst="rect">
            <a:avLst/>
          </a:prstGeom>
        </p:spPr>
      </p:pic>
      <p:sp>
        <p:nvSpPr>
          <p:cNvPr id="39" name="Text Box 36">
            <a:hlinkClick r:id="" action="ppaction://noaction">
              <a:snd r:embed="rId11" name="7.2_le_chat.wav"/>
            </a:hlinkClick>
          </p:cNvPr>
          <p:cNvSpPr txBox="1">
            <a:spLocks noChangeArrowheads="1"/>
          </p:cNvSpPr>
          <p:nvPr/>
        </p:nvSpPr>
        <p:spPr bwMode="auto">
          <a:xfrm>
            <a:off x="-5134" y="6254818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ch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37" y="2590192"/>
            <a:ext cx="1418659" cy="1418659"/>
          </a:xfrm>
          <a:prstGeom prst="rect">
            <a:avLst/>
          </a:prstGeom>
        </p:spPr>
      </p:pic>
      <p:sp>
        <p:nvSpPr>
          <p:cNvPr id="41" name="Text Box 36">
            <a:hlinkClick r:id="" action="ppaction://noaction">
              <a:snd r:embed="rId12" name="7.2_le_te.wav"/>
            </a:hlinkClick>
          </p:cNvPr>
          <p:cNvSpPr txBox="1">
            <a:spLocks noChangeArrowheads="1"/>
          </p:cNvSpPr>
          <p:nvPr/>
        </p:nvSpPr>
        <p:spPr bwMode="auto">
          <a:xfrm>
            <a:off x="2355180" y="623379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36">
            <a:hlinkClick r:id="" action="ppaction://noaction">
              <a:snd r:embed="rId13" name="7.2_l'enfant.wav"/>
            </a:hlinkClick>
          </p:cNvPr>
          <p:cNvSpPr txBox="1">
            <a:spLocks noChangeArrowheads="1"/>
          </p:cNvSpPr>
          <p:nvPr/>
        </p:nvSpPr>
        <p:spPr bwMode="auto">
          <a:xfrm>
            <a:off x="4603801" y="6229138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3914" y="4981005"/>
            <a:ext cx="1670342" cy="14072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92" y="5126642"/>
            <a:ext cx="1304808" cy="1326998"/>
          </a:xfrm>
          <a:prstGeom prst="rect">
            <a:avLst/>
          </a:prstGeom>
        </p:spPr>
      </p:pic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8001888" y="4652330"/>
          <a:ext cx="104709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93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lundi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mardi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mercredi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jeudi</a:t>
                      </a:r>
                      <a:endParaRPr lang="en-GB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vendredi</a:t>
                      </a:r>
                      <a:endParaRPr lang="en-GB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samedi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dimanche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7760949" y="4595835"/>
            <a:ext cx="1444838" cy="385170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Text Box 36">
            <a:hlinkClick r:id="" action="ppaction://noaction">
              <a:snd r:embed="rId14" name="7.2_lundi.wav"/>
            </a:hlinkClick>
          </p:cNvPr>
          <p:cNvSpPr txBox="1">
            <a:spLocks noChangeArrowheads="1"/>
          </p:cNvSpPr>
          <p:nvPr/>
        </p:nvSpPr>
        <p:spPr bwMode="auto">
          <a:xfrm>
            <a:off x="6797765" y="6233792"/>
            <a:ext cx="2195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40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di</a:t>
            </a:r>
            <a:endParaRPr lang="en-GB" sz="40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.2_le_be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.2_pen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.4.9_dessine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7.2_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7.2_la_re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.2_la_f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.2_le_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2_tre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7.2_le_c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7.2_le_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7.2_l'enf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7.2_lun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20" grpId="0"/>
      <p:bldP spid="31" grpId="0"/>
      <p:bldP spid="33" grpId="0"/>
      <p:bldP spid="34" grpId="0"/>
      <p:bldP spid="36" grpId="0"/>
      <p:bldP spid="39" grpId="0"/>
      <p:bldP spid="41" grpId="0"/>
      <p:bldP spid="42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49214" y="0"/>
            <a:ext cx="7772400" cy="1143000"/>
          </a:xfrm>
        </p:spPr>
        <p:txBody>
          <a:bodyPr/>
          <a:lstStyle/>
          <a:p>
            <a:r>
              <a:rPr lang="en-GB" altLang="en-US" dirty="0" smtClean="0">
                <a:latin typeface="Tw Cen MT" panose="020B0602020104020603" pitchFamily="34" charset="0"/>
              </a:rPr>
              <a:t>Les </a:t>
            </a:r>
            <a:r>
              <a:rPr lang="en-GB" altLang="en-US" dirty="0" err="1" smtClean="0">
                <a:latin typeface="Tw Cen MT" panose="020B0602020104020603" pitchFamily="34" charset="0"/>
              </a:rPr>
              <a:t>consonnes</a:t>
            </a:r>
            <a:endParaRPr lang="en-GB" altLang="en-US" dirty="0" smtClean="0">
              <a:latin typeface="Tw Cen MT" panose="020B0602020104020603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40234" y="1068301"/>
            <a:ext cx="7772400" cy="5337447"/>
          </a:xfrm>
        </p:spPr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</a:t>
            </a:r>
            <a:r>
              <a:rPr lang="en-GB" altLang="en-US" dirty="0" smtClean="0">
                <a:latin typeface="Tw Cen MT" panose="020B0602020104020603" pitchFamily="34" charset="0"/>
              </a:rPr>
              <a:t> = sound pushed to back of throat</a:t>
            </a:r>
          </a:p>
          <a:p>
            <a:r>
              <a:rPr lang="en-GB" altLang="en-US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ch</a:t>
            </a:r>
            <a:r>
              <a:rPr lang="en-GB" altLang="en-US" dirty="0" smtClean="0">
                <a:latin typeface="Tw Cen MT" panose="020B0602020104020603" pitchFamily="34" charset="0"/>
              </a:rPr>
              <a:t> = [</a:t>
            </a:r>
            <a:r>
              <a:rPr lang="en-GB" altLang="en-US" dirty="0" err="1" smtClean="0">
                <a:latin typeface="Tw Cen MT" panose="020B0602020104020603" pitchFamily="34" charset="0"/>
              </a:rPr>
              <a:t>sh</a:t>
            </a:r>
            <a:r>
              <a:rPr lang="en-GB" altLang="en-US" dirty="0" smtClean="0">
                <a:latin typeface="Tw Cen MT" panose="020B0602020104020603" pitchFamily="34" charset="0"/>
              </a:rPr>
              <a:t>]</a:t>
            </a:r>
          </a:p>
          <a:p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altLang="en-US" dirty="0" smtClean="0">
                <a:latin typeface="Tw Cen MT" panose="020B0602020104020603" pitchFamily="34" charset="0"/>
              </a:rPr>
              <a:t>= [</a:t>
            </a:r>
            <a:r>
              <a:rPr lang="en-GB" altLang="en-US" dirty="0" err="1" smtClean="0">
                <a:latin typeface="Tw Cen MT" panose="020B0602020104020603" pitchFamily="34" charset="0"/>
              </a:rPr>
              <a:t>zsh</a:t>
            </a:r>
            <a:r>
              <a:rPr lang="en-GB" altLang="en-US" dirty="0" smtClean="0">
                <a:latin typeface="Tw Cen MT" panose="020B0602020104020603" pitchFamily="34" charset="0"/>
              </a:rPr>
              <a:t>]</a:t>
            </a:r>
          </a:p>
          <a:p>
            <a:r>
              <a:rPr lang="en-GB" altLang="en-US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qu</a:t>
            </a:r>
            <a:r>
              <a:rPr lang="en-GB" altLang="en-US" dirty="0" smtClean="0">
                <a:latin typeface="Tw Cen MT" panose="020B0602020104020603" pitchFamily="34" charset="0"/>
              </a:rPr>
              <a:t>=[k]</a:t>
            </a:r>
          </a:p>
          <a:p>
            <a:r>
              <a:rPr lang="en-GB" altLang="en-US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h</a:t>
            </a:r>
            <a:r>
              <a:rPr lang="en-GB" altLang="en-US" dirty="0" smtClean="0">
                <a:latin typeface="Tw Cen MT" panose="020B0602020104020603" pitchFamily="34" charset="0"/>
              </a:rPr>
              <a:t> = silent</a:t>
            </a:r>
          </a:p>
          <a:p>
            <a:r>
              <a:rPr lang="en-GB" altLang="en-US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ph</a:t>
            </a:r>
            <a:r>
              <a:rPr lang="en-GB" altLang="en-US" dirty="0" smtClean="0">
                <a:latin typeface="Tw Cen MT" panose="020B0602020104020603" pitchFamily="34" charset="0"/>
              </a:rPr>
              <a:t> = f</a:t>
            </a:r>
          </a:p>
          <a:p>
            <a:r>
              <a:rPr lang="en-GB" altLang="en-US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gn</a:t>
            </a:r>
            <a:r>
              <a:rPr lang="en-GB" altLang="en-US" dirty="0" smtClean="0">
                <a:latin typeface="Tw Cen MT" panose="020B0602020104020603" pitchFamily="34" charset="0"/>
              </a:rPr>
              <a:t> = almost in lasagne</a:t>
            </a:r>
          </a:p>
          <a:p>
            <a:r>
              <a:rPr lang="en-GB" altLang="en-US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s/t/n/x/d/p</a:t>
            </a:r>
            <a:r>
              <a:rPr lang="en-GB" altLang="en-US" dirty="0" smtClean="0">
                <a:latin typeface="Tw Cen MT" panose="020B0602020104020603" pitchFamily="34" charset="0"/>
              </a:rPr>
              <a:t> at the end of a word are usually silent.</a:t>
            </a:r>
          </a:p>
        </p:txBody>
      </p:sp>
    </p:spTree>
    <p:extLst>
      <p:ext uri="{BB962C8B-B14F-4D97-AF65-F5344CB8AC3E}">
        <p14:creationId xmlns:p14="http://schemas.microsoft.com/office/powerpoint/2010/main" val="35511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4124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062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2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1" u="sng" dirty="0" smtClean="0"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4" name="Picture 9" descr="http://www.moufle.net/dessins/crayon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162" y="325979"/>
            <a:ext cx="1574703" cy="14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mp, Sheep, Young, Baby, Farm Anim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70" y="143926"/>
            <a:ext cx="1153458" cy="15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6" descr="Gorilla Cart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6" y="2208726"/>
            <a:ext cx="1413308" cy="15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wimmer, Swimming, Water Sports, Waves, Do The Craw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15" y="497363"/>
            <a:ext cx="1795867" cy="10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94" y="-65948"/>
            <a:ext cx="813100" cy="1744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5" y="2208726"/>
            <a:ext cx="1473785" cy="1402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62" y="2076564"/>
            <a:ext cx="1905000" cy="1666875"/>
          </a:xfrm>
          <a:prstGeom prst="rect">
            <a:avLst/>
          </a:prstGeom>
        </p:spPr>
      </p:pic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15368" y="15013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r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-237586" y="1529181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ayon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1544883" y="1529180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l’a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eau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445264" y="1612144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2800" b="1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estion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5258109" y="1590735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nata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tion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1462554" y="3659367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gor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ille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243744" y="3680775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trav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ail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5120620" y="3676017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sol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en-GB" sz="2800" b="1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65847" y="1590735"/>
            <a:ext cx="1733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fran</a:t>
            </a:r>
            <a:r>
              <a:rPr lang="en-GB" sz="2800" b="1" dirty="0" err="1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ç</a:t>
            </a:r>
            <a:r>
              <a:rPr lang="en-GB" sz="2800" b="1" dirty="0" err="1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ais</a:t>
            </a:r>
            <a:endParaRPr lang="en-GB" sz="2800" b="1" i="1" u="sng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42" y="504773"/>
            <a:ext cx="1398459" cy="932306"/>
          </a:xfrm>
          <a:prstGeom prst="rect">
            <a:avLst/>
          </a:prstGeom>
        </p:spPr>
      </p:pic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1832362" y="0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gn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3677820" y="15012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qu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5505723" y="15012"/>
            <a:ext cx="1216810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tion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1856568" y="2093318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ille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3686548" y="2076564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ail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5487328" y="2076563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eil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7434689" y="53385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ç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.5_le_cray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.5_le_cray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.5_l'agn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.5_l'agn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.5_la_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.5_la_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.5_la_na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.5_la_na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2.5_le_franca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2.5_le_franca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2.5_le_go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2.5_le_go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2.5_le_trav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2.5_le_trav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2.5_le_sole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2.5_le_sole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25375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258</Words>
  <Application>Microsoft Office PowerPoint</Application>
  <PresentationFormat>On-screen Show (4:3)</PresentationFormat>
  <Paragraphs>122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AntigoniBd</vt:lpstr>
      <vt:lpstr>Batang</vt:lpstr>
      <vt:lpstr>Arial</vt:lpstr>
      <vt:lpstr>Calibri</vt:lpstr>
      <vt:lpstr>Calibri Light</vt:lpstr>
      <vt:lpstr>Times New Roman</vt:lpstr>
      <vt:lpstr>Tw Cen MT</vt:lpstr>
      <vt:lpstr>Blank Presentation</vt:lpstr>
      <vt:lpstr>1_Office Theme</vt:lpstr>
      <vt:lpstr>Aujourd’hui nous allons…</vt:lpstr>
      <vt:lpstr>PowerPoint Presentation</vt:lpstr>
      <vt:lpstr>PowerPoint Presentation</vt:lpstr>
      <vt:lpstr>Les consonnes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Aujourd’hui nous allons…</dc:title>
  <dc:creator>Study</dc:creator>
  <cp:lastModifiedBy>Rachel Hawkes</cp:lastModifiedBy>
  <cp:revision>9</cp:revision>
  <dcterms:created xsi:type="dcterms:W3CDTF">2018-05-07T16:59:50Z</dcterms:created>
  <dcterms:modified xsi:type="dcterms:W3CDTF">2019-05-19T12:32:45Z</dcterms:modified>
</cp:coreProperties>
</file>